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</p:sldIdLst>
  <p:sldSz cx="9144000" cy="6858000" type="screen4x3"/>
  <p:notesSz cx="6797675" cy="992663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7595108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57027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87772771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3361144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055110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90679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7512146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5389456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6745474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789418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6025299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E23F3E-EA20-46E2-8C31-7BB6A2863D07}" type="datetimeFigureOut">
              <a:rPr kumimoji="1" lang="ja-JP" altLang="en-US" smtClean="0"/>
              <a:t>2023/11/16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9AB164F-6DBE-4F68-B997-6663CBF782D5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91892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5.png"/><Relationship Id="rId4" Type="http://schemas.openxmlformats.org/officeDocument/2006/relationships/hyperlink" Target="http://sozaidas.com/sozai/010306life/010306life071-trans.png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gif"/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="" xmlns:a16="http://schemas.microsoft.com/office/drawing/2014/main" id="{5D565E01-59D9-43D6-8F6F-388E35A30EA0}"/>
              </a:ext>
            </a:extLst>
          </p:cNvPr>
          <p:cNvSpPr/>
          <p:nvPr/>
        </p:nvSpPr>
        <p:spPr>
          <a:xfrm>
            <a:off x="0" y="0"/>
            <a:ext cx="9144000" cy="1551398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0" name="テキスト ボックス 9"/>
          <p:cNvSpPr txBox="1"/>
          <p:nvPr/>
        </p:nvSpPr>
        <p:spPr>
          <a:xfrm>
            <a:off x="-1" y="30619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800" dirty="0">
                <a:solidFill>
                  <a:schemeClr val="bg1"/>
                </a:solidFill>
                <a:latin typeface="HGP創英角ｺﾞｼｯｸUB" pitchFamily="50" charset="-128"/>
                <a:ea typeface="HGP創英角ｺﾞｼｯｸUB" pitchFamily="50" charset="-128"/>
              </a:rPr>
              <a:t>年末大掃除ご協力のお願い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339046" y="1551111"/>
            <a:ext cx="8465905" cy="49552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3600" u="sng" dirty="0" smtClean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12/18</a:t>
            </a:r>
            <a:r>
              <a:rPr lang="ja-JP" altLang="en-US" sz="3600" u="sng" dirty="0" smtClean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（</a:t>
            </a:r>
            <a:r>
              <a:rPr lang="ja-JP" altLang="en-US" sz="3600" u="sng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月）</a:t>
            </a:r>
            <a:r>
              <a:rPr lang="ja-JP" altLang="en-US" sz="3600" u="sng" dirty="0" smtClean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～</a:t>
            </a:r>
            <a:r>
              <a:rPr lang="en-US" altLang="ja-JP" sz="3600" u="sng" dirty="0" smtClean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22</a:t>
            </a:r>
            <a:r>
              <a:rPr lang="ja-JP" altLang="en-US" sz="3600" u="sng" dirty="0" smtClean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（</a:t>
            </a:r>
            <a:r>
              <a:rPr lang="ja-JP" altLang="en-US" sz="3600" u="sng" dirty="0">
                <a:solidFill>
                  <a:srgbClr val="FF0000"/>
                </a:solidFill>
                <a:latin typeface="HGP創英角ｺﾞｼｯｸUB" panose="020B0A00000000000000" pitchFamily="50" charset="-128"/>
                <a:ea typeface="HGP創英角ｺﾞｼｯｸUB" panose="020B0A00000000000000" pitchFamily="50" charset="-128"/>
              </a:rPr>
              <a:t>金）</a:t>
            </a: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は</a:t>
            </a: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en-US" altLang="ja-JP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katana</a:t>
            </a: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オフィスの大掃除期間です！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掃除道具を用意しておりますので、この機会に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個室・ブース・ロッカー内の清掃および、</a:t>
            </a:r>
            <a:b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冷蔵庫内の賞味期限切れや無記名チェック、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マイカップの名前が消えかかっていないかチェックなど、</a:t>
            </a:r>
            <a:b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大掃除にご協力をお願いいたします。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/>
            </a:r>
            <a:b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</a:br>
            <a:r>
              <a:rPr lang="ja-JP" altLang="en-US" sz="28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大掃除をして、新年を気持ちよく迎えましょう！</a:t>
            </a:r>
            <a:endParaRPr lang="en-US" altLang="ja-JP" sz="28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3833751C-4490-4996-8D0A-8B1FF784A838}"/>
              </a:ext>
            </a:extLst>
          </p:cNvPr>
          <p:cNvSpPr/>
          <p:nvPr/>
        </p:nvSpPr>
        <p:spPr>
          <a:xfrm>
            <a:off x="49658" y="563051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pic>
        <p:nvPicPr>
          <p:cNvPr id="4" name="図 3" descr="部屋, 挿絵 が含まれている画像&#10;&#10;自動的に生成された説明">
            <a:extLst>
              <a:ext uri="{FF2B5EF4-FFF2-40B4-BE49-F238E27FC236}">
                <a16:creationId xmlns="" xmlns:a16="http://schemas.microsoft.com/office/drawing/2014/main" id="{A87966AC-039A-4AA6-842F-E4A9FC80624A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8344" y="5138357"/>
            <a:ext cx="1022000" cy="1367957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</p:pic>
      <p:sp>
        <p:nvSpPr>
          <p:cNvPr id="2" name="AutoShape 2" descr="クリーナーと雑巾掃除でピカピカのイラスト | 無料のフリー素材 イラストエイト"/>
          <p:cNvSpPr>
            <a:spLocks noChangeAspect="1" noChangeArrowheads="1"/>
          </p:cNvSpPr>
          <p:nvPr/>
        </p:nvSpPr>
        <p:spPr bwMode="auto">
          <a:xfrm>
            <a:off x="155575" y="-144463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sp>
        <p:nvSpPr>
          <p:cNvPr id="3" name="AutoShape 4" descr="クリーナーと雑巾掃除でピカピカのイラスト | 無料のフリー素材 イラストエイト"/>
          <p:cNvSpPr>
            <a:spLocks noChangeAspect="1" noChangeArrowheads="1"/>
          </p:cNvSpPr>
          <p:nvPr/>
        </p:nvSpPr>
        <p:spPr bwMode="auto">
          <a:xfrm>
            <a:off x="307975" y="7937"/>
            <a:ext cx="304800" cy="304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ja-JP" altLang="en-US"/>
          </a:p>
        </p:txBody>
      </p:sp>
      <p:pic>
        <p:nvPicPr>
          <p:cNvPr id="1030" name="Picture 6" descr="クリーナーと雑巾掃除でピカピカのイラスト | 無料のフリー素材 イラストエイト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501" y="1844824"/>
            <a:ext cx="1536857" cy="12961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79600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http://sozaidas.com/sozai/010306life/010306life083-tran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65739" y="3959257"/>
            <a:ext cx="1117906" cy="1117906"/>
          </a:xfrm>
          <a:prstGeom prst="rect">
            <a:avLst/>
          </a:prstGeom>
          <a:noFill/>
        </p:spPr>
      </p:pic>
      <p:pic>
        <p:nvPicPr>
          <p:cNvPr id="25604" name="Picture 4" descr="http://sozaidas.com/sozai/010306life/010306life068-trans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3925214">
            <a:off x="7853849" y="2551453"/>
            <a:ext cx="1196144" cy="1196144"/>
          </a:xfrm>
          <a:prstGeom prst="rect">
            <a:avLst/>
          </a:prstGeom>
          <a:noFill/>
        </p:spPr>
      </p:pic>
      <p:pic>
        <p:nvPicPr>
          <p:cNvPr id="25608" name="Picture 8" descr="金バケツのイラスト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872005">
            <a:off x="7297778" y="5264232"/>
            <a:ext cx="1708811" cy="1708810"/>
          </a:xfrm>
          <a:prstGeom prst="rect">
            <a:avLst/>
          </a:prstGeom>
          <a:noFill/>
        </p:spPr>
      </p:pic>
      <p:sp>
        <p:nvSpPr>
          <p:cNvPr id="10" name="テキスト ボックス 9"/>
          <p:cNvSpPr txBox="1"/>
          <p:nvPr/>
        </p:nvSpPr>
        <p:spPr>
          <a:xfrm>
            <a:off x="0" y="607796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4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掃除道具の場所はこちら</a:t>
            </a:r>
            <a:endParaRPr kumimoji="1" lang="ja-JP" altLang="en-US" sz="48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11" name="正方形/長方形 10"/>
          <p:cNvSpPr/>
          <p:nvPr/>
        </p:nvSpPr>
        <p:spPr>
          <a:xfrm>
            <a:off x="0" y="1782388"/>
            <a:ext cx="914400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自由にお使いいただけますよう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algn="ctr"/>
            <a:r>
              <a:rPr lang="ja-JP" altLang="en-US" sz="24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掃除道具の場所をお知らせいたします。</a:t>
            </a:r>
            <a:endParaRPr lang="en-US" altLang="ja-JP" sz="24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2" name="正方形/長方形 11">
            <a:extLst>
              <a:ext uri="{FF2B5EF4-FFF2-40B4-BE49-F238E27FC236}">
                <a16:creationId xmlns="" xmlns:a16="http://schemas.microsoft.com/office/drawing/2014/main" id="{75B669E1-074D-41E5-BE13-E43EC00C5731}"/>
              </a:ext>
            </a:extLst>
          </p:cNvPr>
          <p:cNvSpPr/>
          <p:nvPr/>
        </p:nvSpPr>
        <p:spPr>
          <a:xfrm>
            <a:off x="373294" y="2742035"/>
            <a:ext cx="8652553" cy="31700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■デスクを拭く雑巾・・・給湯室にかかっている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『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机</a:t>
            </a:r>
            <a:r>
              <a:rPr lang="en-US" altLang="ja-JP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』</a:t>
            </a:r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マークの雑巾　　　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■掃除機・・・フリースペース内、複合機の横に立てかけております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solidFill>
                  <a:srgbClr val="FF0000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（音が大きいので、周りにご迷惑にならないようお気をつけください）</a:t>
            </a:r>
            <a:endParaRPr lang="en-US" altLang="ja-JP" sz="2000" b="1" dirty="0">
              <a:solidFill>
                <a:srgbClr val="FF0000"/>
              </a:solidFill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■コロコロクリーナー・・・複合機のサイドにかかってます。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その他必要な物がございましたらスタッフまでお申し出ください。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  <a:p>
            <a:pPr indent="441325"/>
            <a:r>
              <a:rPr lang="ja-JP" altLang="en-US" sz="2000" b="1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ご協力よろしくお願いいたします！</a:t>
            </a:r>
            <a:endParaRPr lang="en-US" altLang="ja-JP" sz="2000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3" name="正方形/長方形 12">
            <a:extLst>
              <a:ext uri="{FF2B5EF4-FFF2-40B4-BE49-F238E27FC236}">
                <a16:creationId xmlns="" xmlns:a16="http://schemas.microsoft.com/office/drawing/2014/main" id="{3833751C-4490-4996-8D0A-8B1FF784A838}"/>
              </a:ext>
            </a:extLst>
          </p:cNvPr>
          <p:cNvSpPr/>
          <p:nvPr/>
        </p:nvSpPr>
        <p:spPr>
          <a:xfrm>
            <a:off x="49658" y="5630514"/>
            <a:ext cx="9144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en-US" altLang="ja-JP" b="1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204676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テキスト ボックス 2"/>
          <p:cNvSpPr txBox="1"/>
          <p:nvPr/>
        </p:nvSpPr>
        <p:spPr>
          <a:xfrm>
            <a:off x="0" y="332656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4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【</a:t>
            </a:r>
            <a:r>
              <a:rPr kumimoji="1" lang="ja-JP" altLang="en-US" sz="4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共有冷蔵庫をご利用の方へ</a:t>
            </a:r>
            <a:r>
              <a:rPr kumimoji="1" lang="en-US" altLang="ja-JP" sz="40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】</a:t>
            </a:r>
            <a:endParaRPr kumimoji="1" lang="ja-JP" altLang="en-US" sz="4000" dirty="0">
              <a:solidFill>
                <a:srgbClr val="FF0000"/>
              </a:solidFill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sp>
        <p:nvSpPr>
          <p:cNvPr id="4" name="テキスト ボックス 3"/>
          <p:cNvSpPr txBox="1"/>
          <p:nvPr/>
        </p:nvSpPr>
        <p:spPr>
          <a:xfrm>
            <a:off x="107504" y="1124744"/>
            <a:ext cx="9144000" cy="54322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dirty="0">
                <a:latin typeface="HGP創英角ｺﾞｼｯｸUB" pitchFamily="50" charset="-128"/>
                <a:ea typeface="HGP創英角ｺﾞｼｯｸUB" pitchFamily="50" charset="-128"/>
              </a:rPr>
              <a:t>冷蔵庫の中のチェックをいたします。</a:t>
            </a:r>
            <a:endParaRPr kumimoji="1" lang="en-US" altLang="ja-JP" sz="3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endParaRPr lang="en-US" altLang="ja-JP" sz="1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冷蔵庫は共有ですので、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紛失や取り忘れ、食品の腐敗等を防ぐためにも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ご自分の物には必ず</a:t>
            </a:r>
            <a:r>
              <a:rPr kumimoji="1" lang="ja-JP" altLang="en-US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名前</a:t>
            </a:r>
            <a:r>
              <a:rPr kumimoji="1"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を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お書きください。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>
                <a:solidFill>
                  <a:schemeClr val="tx2">
                    <a:lumMod val="75000"/>
                  </a:schemeClr>
                </a:solidFill>
                <a:latin typeface="HGP創英角ｺﾞｼｯｸUB" pitchFamily="50" charset="-128"/>
                <a:ea typeface="HGP創英角ｺﾞｼｯｸUB" pitchFamily="50" charset="-128"/>
              </a:rPr>
              <a:t>（冷蔵庫の上にメモとペンを置いております）</a:t>
            </a:r>
            <a:endParaRPr lang="en-US" altLang="ja-JP" sz="2800" dirty="0">
              <a:solidFill>
                <a:schemeClr val="tx2">
                  <a:lumMod val="75000"/>
                </a:schemeClr>
              </a:solidFill>
              <a:latin typeface="HGP創英角ｺﾞｼｯｸUB" pitchFamily="50" charset="-128"/>
              <a:ea typeface="HGP創英角ｺﾞｼｯｸUB" pitchFamily="50" charset="-128"/>
            </a:endParaRPr>
          </a:p>
          <a:p>
            <a:endParaRPr lang="en-US" altLang="ja-JP" sz="1100" u="sng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u="sng" dirty="0">
                <a:latin typeface="HGP創英角ｺﾞｼｯｸUB" pitchFamily="50" charset="-128"/>
                <a:ea typeface="HGP創英角ｺﾞｼｯｸUB" pitchFamily="50" charset="-128"/>
              </a:rPr>
              <a:t>名前が無く、長期間放置している物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につきましては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en-US" altLang="ja-JP" sz="2800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12/22</a:t>
            </a:r>
            <a:r>
              <a:rPr lang="ja-JP" altLang="en-US" sz="2800" dirty="0" smtClean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（</a:t>
            </a:r>
            <a:r>
              <a:rPr lang="ja-JP" altLang="en-US" sz="2800" dirty="0">
                <a:solidFill>
                  <a:srgbClr val="FF0000"/>
                </a:solidFill>
                <a:latin typeface="HGP創英角ｺﾞｼｯｸUB" pitchFamily="50" charset="-128"/>
                <a:ea typeface="HGP創英角ｺﾞｼｯｸUB" pitchFamily="50" charset="-128"/>
              </a:rPr>
              <a:t>金）</a:t>
            </a:r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に、まとめて処分させていただきます。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予めご了承くださいませ。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endParaRPr lang="en-US" altLang="ja-JP" sz="12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>
                <a:latin typeface="HGP創英角ｺﾞｼｯｸUB" pitchFamily="50" charset="-128"/>
                <a:ea typeface="HGP創英角ｺﾞｼｯｸUB" pitchFamily="50" charset="-128"/>
              </a:rPr>
              <a:t>ご協力宜しくお願いいたします</a:t>
            </a:r>
            <a:r>
              <a:rPr lang="ja-JP" altLang="en-US" sz="2800" dirty="0" smtClean="0">
                <a:latin typeface="HGP創英角ｺﾞｼｯｸUB" pitchFamily="50" charset="-128"/>
                <a:ea typeface="HGP創英角ｺﾞｼｯｸUB" pitchFamily="50" charset="-128"/>
              </a:rPr>
              <a:t>！</a:t>
            </a:r>
            <a:endParaRPr lang="en-US" altLang="ja-JP" sz="4000" dirty="0">
              <a:latin typeface="HGP創英角ｺﾞｼｯｸUB" pitchFamily="50" charset="-128"/>
              <a:ea typeface="HGP創英角ｺﾞｼｯｸUB" pitchFamily="50" charset="-128"/>
            </a:endParaRPr>
          </a:p>
          <a:p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</a:t>
            </a:r>
            <a:endParaRPr lang="en-US" altLang="ja-JP" sz="2800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　　　　　　　</a:t>
            </a:r>
            <a:r>
              <a:rPr lang="en-US" altLang="ja-JP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katana</a:t>
            </a:r>
            <a:r>
              <a:rPr lang="ja-JP" altLang="en-US" sz="2800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オフィス</a:t>
            </a:r>
            <a:r>
              <a:rPr lang="en-US" altLang="ja-JP" sz="2800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</a:t>
            </a:r>
            <a:endParaRPr lang="en-US" altLang="ja-JP" sz="2800" dirty="0">
              <a:latin typeface="HGP創英角ｺﾞｼｯｸUB" pitchFamily="50" charset="-128"/>
              <a:ea typeface="HGP創英角ｺﾞｼｯｸUB" pitchFamily="50" charset="-128"/>
            </a:endParaRPr>
          </a:p>
        </p:txBody>
      </p:sp>
      <p:pic>
        <p:nvPicPr>
          <p:cNvPr id="7" name="Picture 2" descr="http://food-clipart.toykikaku.com/files/2011/02/lunch_box-350x347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658961" y="4581128"/>
            <a:ext cx="1800200" cy="1784770"/>
          </a:xfrm>
          <a:prstGeom prst="rect">
            <a:avLst/>
          </a:prstGeom>
          <a:noFill/>
        </p:spPr>
      </p:pic>
      <p:pic>
        <p:nvPicPr>
          <p:cNvPr id="26630" name="Picture 6" descr="http://www.mitsubishielectric.co.jp/mypage/mailnews/advice/0708/img/pic_02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091264" y="1268760"/>
            <a:ext cx="1888761" cy="2016224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7258242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テキスト ボックス 22"/>
          <p:cNvSpPr txBox="1"/>
          <p:nvPr/>
        </p:nvSpPr>
        <p:spPr>
          <a:xfrm>
            <a:off x="0" y="0"/>
            <a:ext cx="9144000" cy="64466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20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≪</a:t>
            </a:r>
            <a:r>
              <a:rPr lang="ja-JP" altLang="en-US" sz="3200" dirty="0" smtClean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マイカップ、その他に</a:t>
            </a:r>
            <a:r>
              <a:rPr lang="ja-JP" altLang="en-US" sz="3200" dirty="0">
                <a:solidFill>
                  <a:schemeClr val="accent1">
                    <a:lumMod val="50000"/>
                  </a:schemeClr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ついてのお願い≫</a:t>
            </a:r>
            <a:endParaRPr lang="en-US" altLang="ja-JP" sz="3200" dirty="0">
              <a:solidFill>
                <a:schemeClr val="accent1">
                  <a:lumMod val="50000"/>
                </a:schemeClr>
              </a:solidFill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名前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無いものや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消えかかっているものがございます。</a:t>
            </a:r>
            <a:b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置いて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いることを忘れていたり、退会された方の物が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その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まま残っている場合もございますので、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一旦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整理したいと思います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。</a:t>
            </a:r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また、こちらに置くものは、</a:t>
            </a:r>
            <a:r>
              <a:rPr lang="ja-JP" altLang="en-US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カップのみ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でお願い致します。</a:t>
            </a:r>
            <a:endParaRPr lang="en-US" altLang="ja-JP" dirty="0" smtClean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割り箸・スプーン等はご自身で保管していただきますようお願い致します。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名前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の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無いカップ、また割り箸等は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電子レンジの上に置かせていただきました。</a:t>
            </a:r>
            <a:b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名前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を書いていただきましたらマイカップコーナーにお戻しください。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（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油性ペンやラベル、セロテープは自由にお使いください） 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また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、多くの方に御利用いただけますよう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お一人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様</a:t>
            </a:r>
            <a:r>
              <a:rPr lang="en-US" altLang="ja-JP" sz="2400" u="sng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</a:t>
            </a:r>
            <a:r>
              <a:rPr lang="ja-JP" altLang="en-US" sz="2400" u="sng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カップ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までとしております。 ご協力をお願いいたします。</a:t>
            </a:r>
            <a:b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/>
            </a:r>
            <a:b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</a:b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2023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年</a:t>
            </a:r>
            <a:r>
              <a:rPr lang="en-US" altLang="ja-JP" sz="3200" dirty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12</a:t>
            </a:r>
            <a:r>
              <a:rPr lang="ja-JP" altLang="en-US" sz="32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月</a:t>
            </a:r>
            <a:r>
              <a:rPr lang="en-US" altLang="ja-JP" sz="32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22</a:t>
            </a:r>
            <a:r>
              <a:rPr lang="ja-JP" altLang="en-US" sz="32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</a:t>
            </a:r>
            <a:r>
              <a:rPr lang="ja-JP" altLang="en-US" sz="3200" dirty="0" smtClean="0">
                <a:solidFill>
                  <a:srgbClr val="FF0000"/>
                </a:solidFill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（金）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までに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ご確認を宜しくお願いいたします。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</a:t>
            </a:r>
            <a:r>
              <a:rPr lang="en-US" altLang="ja-JP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22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日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以降、電子レンジの上に残って</a:t>
            </a:r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いるカップ・お箸・スプーンに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つきましては</a:t>
            </a:r>
            <a:endParaRPr lang="en-US" altLang="ja-JP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r>
              <a:rPr lang="ja-JP" altLang="en-US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処分</a:t>
            </a:r>
            <a:r>
              <a:rPr lang="ja-JP" altLang="en-US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をさせていただきます。予めご了承くださいませ。</a:t>
            </a:r>
            <a:r>
              <a:rPr lang="ja-JP" altLang="en-US" sz="1846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　　　　</a:t>
            </a:r>
            <a:endParaRPr lang="en-US" altLang="ja-JP" sz="1846" dirty="0">
              <a:latin typeface="HGPｺﾞｼｯｸE" panose="020B0900000000000000" pitchFamily="50" charset="-128"/>
              <a:ea typeface="HGPｺﾞｼｯｸE" panose="020B0900000000000000" pitchFamily="50" charset="-128"/>
            </a:endParaRPr>
          </a:p>
          <a:p>
            <a:pPr algn="r"/>
            <a:r>
              <a:rPr lang="en-US" altLang="ja-JP" sz="1846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【</a:t>
            </a:r>
            <a:r>
              <a:rPr lang="en-US" altLang="ja-JP" sz="1846" dirty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katana</a:t>
            </a:r>
            <a:r>
              <a:rPr lang="ja-JP" altLang="en-US" sz="1846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オフィス淀屋橋</a:t>
            </a:r>
            <a:r>
              <a:rPr lang="en-US" altLang="ja-JP" sz="1846" dirty="0" smtClean="0">
                <a:latin typeface="HGPｺﾞｼｯｸE" panose="020B0900000000000000" pitchFamily="50" charset="-128"/>
                <a:ea typeface="HGPｺﾞｼｯｸE" panose="020B0900000000000000" pitchFamily="50" charset="-128"/>
              </a:rPr>
              <a:t>】 </a:t>
            </a:r>
            <a:r>
              <a:rPr lang="ja-JP" altLang="en-US" sz="1846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　　　　　</a:t>
            </a:r>
          </a:p>
        </p:txBody>
      </p:sp>
      <p:sp>
        <p:nvSpPr>
          <p:cNvPr id="24" name="テキスト ボックス 23"/>
          <p:cNvSpPr txBox="1"/>
          <p:nvPr/>
        </p:nvSpPr>
        <p:spPr>
          <a:xfrm>
            <a:off x="278744" y="6444528"/>
            <a:ext cx="4743708" cy="3196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477" b="1" dirty="0"/>
              <a:t>※</a:t>
            </a:r>
            <a:r>
              <a:rPr lang="ja-JP" altLang="en-US" sz="1477" b="1" dirty="0"/>
              <a:t>マイカップの紛失・破損等の責任は負いかねます</a:t>
            </a:r>
          </a:p>
        </p:txBody>
      </p:sp>
      <p:grpSp>
        <p:nvGrpSpPr>
          <p:cNvPr id="2" name="グループ化 1"/>
          <p:cNvGrpSpPr/>
          <p:nvPr/>
        </p:nvGrpSpPr>
        <p:grpSpPr>
          <a:xfrm>
            <a:off x="7119359" y="943762"/>
            <a:ext cx="1871348" cy="1441975"/>
            <a:chOff x="6715510" y="1106280"/>
            <a:chExt cx="2233581" cy="1800200"/>
          </a:xfrm>
        </p:grpSpPr>
        <p:pic>
          <p:nvPicPr>
            <p:cNvPr id="11269" name="Picture 5" descr="http://www.sozaidaisuki.com/web/dk/dining-j1-03.gif"/>
            <p:cNvPicPr>
              <a:picLocks noChangeAspect="1" noChangeArrowheads="1"/>
            </p:cNvPicPr>
            <p:nvPr/>
          </p:nvPicPr>
          <p:blipFill>
            <a:blip r:embed="rId2" cstate="print"/>
            <a:srcRect/>
            <a:stretch>
              <a:fillRect/>
            </a:stretch>
          </p:blipFill>
          <p:spPr bwMode="auto">
            <a:xfrm rot="900000">
              <a:off x="6715510" y="1106280"/>
              <a:ext cx="2233581" cy="1800200"/>
            </a:xfrm>
            <a:prstGeom prst="rect">
              <a:avLst/>
            </a:prstGeom>
            <a:noFill/>
          </p:spPr>
        </p:pic>
        <p:sp>
          <p:nvSpPr>
            <p:cNvPr id="11" name="正方形/長方形 10"/>
            <p:cNvSpPr/>
            <p:nvPr/>
          </p:nvSpPr>
          <p:spPr>
            <a:xfrm rot="900000">
              <a:off x="6862291" y="2262604"/>
              <a:ext cx="1160472" cy="288032"/>
            </a:xfrm>
            <a:prstGeom prst="rect">
              <a:avLst/>
            </a:prstGeom>
            <a:solidFill>
              <a:schemeClr val="bg1"/>
            </a:solidFill>
            <a:ln w="317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ja-JP" sz="900" dirty="0">
                  <a:solidFill>
                    <a:srgbClr val="333300"/>
                  </a:solidFill>
                </a:rPr>
                <a:t>Katana</a:t>
              </a:r>
              <a:r>
                <a:rPr lang="ja-JP" altLang="en-US" sz="900" dirty="0">
                  <a:solidFill>
                    <a:srgbClr val="333300"/>
                  </a:solidFill>
                </a:rPr>
                <a:t>オフィス　花子</a:t>
              </a:r>
            </a:p>
          </p:txBody>
        </p:sp>
      </p:grpSp>
      <p:pic>
        <p:nvPicPr>
          <p:cNvPr id="6" name="Picture 6" descr="http://www.sozaidaisuki.com/web/dk/dining-j1-04.gi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20231151">
            <a:off x="7276672" y="3844111"/>
            <a:ext cx="1335715" cy="1197538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04514282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</TotalTime>
  <Words>155</Words>
  <Application>Microsoft Office PowerPoint</Application>
  <PresentationFormat>画面に合わせる (4:3)</PresentationFormat>
  <Paragraphs>53</Paragraphs>
  <Slides>4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4</vt:i4>
      </vt:variant>
    </vt:vector>
  </HeadingPairs>
  <TitlesOfParts>
    <vt:vector size="5" baseType="lpstr">
      <vt:lpstr>Office ​​テーマ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sugimoto</dc:creator>
  <cp:lastModifiedBy>sugimoto</cp:lastModifiedBy>
  <cp:revision>6</cp:revision>
  <dcterms:created xsi:type="dcterms:W3CDTF">2021-12-07T00:40:30Z</dcterms:created>
  <dcterms:modified xsi:type="dcterms:W3CDTF">2023-11-16T06:46:38Z</dcterms:modified>
</cp:coreProperties>
</file>